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3" r:id="rId6"/>
  </p:sldMasterIdLst>
  <p:notesMasterIdLst>
    <p:notesMasterId r:id="rId28"/>
  </p:notesMasterIdLst>
  <p:sldIdLst>
    <p:sldId id="2076137453" r:id="rId7"/>
    <p:sldId id="2076137454" r:id="rId8"/>
    <p:sldId id="2076137419" r:id="rId9"/>
    <p:sldId id="2076137460" r:id="rId10"/>
    <p:sldId id="2076137425" r:id="rId11"/>
    <p:sldId id="2076137426" r:id="rId12"/>
    <p:sldId id="2076137427" r:id="rId13"/>
    <p:sldId id="2076137436" r:id="rId14"/>
    <p:sldId id="2076137424" r:id="rId15"/>
    <p:sldId id="2076137429" r:id="rId16"/>
    <p:sldId id="2076137433" r:id="rId17"/>
    <p:sldId id="2076137445" r:id="rId18"/>
    <p:sldId id="2076137431" r:id="rId19"/>
    <p:sldId id="2076137430" r:id="rId20"/>
    <p:sldId id="2076137446" r:id="rId21"/>
    <p:sldId id="2076137435" r:id="rId22"/>
    <p:sldId id="2076137444" r:id="rId23"/>
    <p:sldId id="2076137434" r:id="rId24"/>
    <p:sldId id="2076137432" r:id="rId25"/>
    <p:sldId id="2076137461" r:id="rId26"/>
    <p:sldId id="20761374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Lst>
        </p14:section>
        <p14:section name="Setup" id="{3A4C5CFB-C689-4F36-815C-285E67E6B8CE}">
          <p14:sldIdLst>
            <p14:sldId id="2076137460"/>
            <p14:sldId id="2076137425"/>
            <p14:sldId id="2076137426"/>
            <p14:sldId id="2076137427"/>
            <p14:sldId id="2076137436"/>
            <p14:sldId id="2076137424"/>
          </p14:sldIdLst>
        </p14:section>
        <p14:section name="Discover" id="{E2019FB7-0402-4EAE-A03E-44EDC0D5BC6C}">
          <p14:sldIdLst>
            <p14:sldId id="2076137429"/>
            <p14:sldId id="2076137433"/>
          </p14:sldIdLst>
        </p14:section>
        <p14:section name="Visualize, monitor, and alert" id="{241656DF-35FA-4E94-9B99-CAADC3369656}">
          <p14:sldIdLst>
            <p14:sldId id="2076137445"/>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3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AF58AD-4AA6-4DD3-A5CC-A0706AF05249}" v="23" dt="2020-02-17T19:22:41.6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418" autoAdjust="0"/>
    <p:restoredTop sz="79115" autoAdjust="0"/>
  </p:normalViewPr>
  <p:slideViewPr>
    <p:cSldViewPr snapToGrid="0">
      <p:cViewPr varScale="1">
        <p:scale>
          <a:sx n="90" d="100"/>
          <a:sy n="90" d="100"/>
        </p:scale>
        <p:origin x="7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 Id="rId8"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50.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0.svg"/><Relationship Id="rId1" Type="http://schemas.openxmlformats.org/officeDocument/2006/relationships/image" Target="../media/image27.png"/><Relationship Id="rId6" Type="http://schemas.openxmlformats.org/officeDocument/2006/relationships/image" Target="../media/image24.svg"/><Relationship Id="rId5" Type="http://schemas.openxmlformats.org/officeDocument/2006/relationships/image" Target="../media/image29.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image" Target="../media/image36.svg"/><Relationship Id="rId1" Type="http://schemas.openxmlformats.org/officeDocument/2006/relationships/image" Target="../media/image43.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51.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a:t>Actionable (if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a:hlinkClick xmlns:r="http://schemas.openxmlformats.org/officeDocument/2006/relationships" r:id="rId2"/>
            </a:rPr>
            <a:t>https://koukia.ca/create-a-power-bi-dashboard-using-azure-application-insights-analytics-data-9f9e2435640c</a:t>
          </a:r>
          <a:r>
            <a:rPr lang="en-US"/>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a:t>Use </a:t>
          </a:r>
          <a:r>
            <a:rPr lang="en-US" strike="sngStrike"/>
            <a:t>Jupyter</a:t>
          </a:r>
          <a:r>
            <a:rPr lang="en-US"/>
            <a:t> 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Actionable (if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6"/>
            </a:rPr>
            <a:t>https://koukia.ca/create-a-power-bi-dashboard-using-azure-application-insights-analytics-data-9f9e2435640c</a:t>
          </a:r>
          <a:r>
            <a:rPr lang="en-US" sz="1100" kern="120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t>
          </a:r>
          <a:r>
            <a:rPr lang="en-US" sz="2500" strike="sngStrike" kern="1200"/>
            <a:t>Jupyter</a:t>
          </a:r>
          <a:r>
            <a:rPr lang="en-US" sz="2500" kern="1200"/>
            <a:t> 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54E6C-C2E7-4DB0-B550-9ECE0208B55C}" type="datetimeFigureOut">
              <a:rPr lang="en-US" smtClean="0"/>
              <a:t>2/17/2020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BD5387-C4B2-4613-8250-D6598A5E2D88}" type="slidenum">
              <a:rPr lang="en-US" smtClean="0"/>
              <a:t>‹nr.›</a:t>
            </a:fld>
            <a:endParaRPr lang="en-US"/>
          </a:p>
        </p:txBody>
      </p:sp>
    </p:spTree>
    <p:extLst>
      <p:ext uri="{BB962C8B-B14F-4D97-AF65-F5344CB8AC3E}">
        <p14:creationId xmlns:p14="http://schemas.microsoft.com/office/powerpoint/2010/main" val="2224269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fld id="{A4BD5387-C4B2-4613-8250-D6598A5E2D88}" type="slidenum">
              <a:rPr lang="en-US" smtClean="0"/>
              <a:t>2</a:t>
            </a:fld>
            <a:endParaRPr lang="en-US"/>
          </a:p>
        </p:txBody>
      </p:sp>
    </p:spTree>
    <p:extLst>
      <p:ext uri="{BB962C8B-B14F-4D97-AF65-F5344CB8AC3E}">
        <p14:creationId xmlns:p14="http://schemas.microsoft.com/office/powerpoint/2010/main" val="166370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go live with 15.3: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fld id="{A4BD5387-C4B2-4613-8250-D6598A5E2D88}" type="slidenum">
              <a:rPr lang="en-US" smtClean="0"/>
              <a:t>15</a:t>
            </a:fld>
            <a:endParaRPr lang="en-US"/>
          </a:p>
        </p:txBody>
      </p:sp>
    </p:spTree>
    <p:extLst>
      <p:ext uri="{BB962C8B-B14F-4D97-AF65-F5344CB8AC3E}">
        <p14:creationId xmlns:p14="http://schemas.microsoft.com/office/powerpoint/2010/main" val="3024457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fld id="{A4BD5387-C4B2-4613-8250-D6598A5E2D88}" type="slidenum">
              <a:rPr lang="en-US" smtClean="0"/>
              <a:t>3</a:t>
            </a:fld>
            <a:endParaRPr lang="en-US"/>
          </a:p>
        </p:txBody>
      </p:sp>
    </p:spTree>
    <p:extLst>
      <p:ext uri="{BB962C8B-B14F-4D97-AF65-F5344CB8AC3E}">
        <p14:creationId xmlns:p14="http://schemas.microsoft.com/office/powerpoint/2010/main" val="115743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App Insights key is per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This is BYO (Bring Your Own) App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Caution: will require a tenant restart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None/>
            </a:pPr>
            <a:r>
              <a:rPr lang="en-US"/>
              <a:t>https://www.pexels.com/photo/blur-computer-connection-electronics-442150/</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473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fld id="{A4BD5387-C4B2-4613-8250-D6598A5E2D88}" type="slidenum">
              <a:rPr lang="en-US" smtClean="0"/>
              <a:t>9</a:t>
            </a:fld>
            <a:endParaRPr lang="en-US"/>
          </a:p>
        </p:txBody>
      </p:sp>
    </p:spTree>
    <p:extLst>
      <p:ext uri="{BB962C8B-B14F-4D97-AF65-F5344CB8AC3E}">
        <p14:creationId xmlns:p14="http://schemas.microsoft.com/office/powerpoint/2010/main" val="1261847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in 15.3</a:t>
            </a:r>
          </a:p>
        </p:txBody>
      </p:sp>
      <p:sp>
        <p:nvSpPr>
          <p:cNvPr id="4" name="Slide Number Placeholder 3"/>
          <p:cNvSpPr>
            <a:spLocks noGrp="1"/>
          </p:cNvSpPr>
          <p:nvPr>
            <p:ph type="sldNum" sz="quarter" idx="5"/>
          </p:nvPr>
        </p:nvSpPr>
        <p:spPr/>
        <p:txBody>
          <a:bodyPr/>
          <a:lstStyle/>
          <a:p>
            <a:fld id="{A4BD5387-C4B2-4613-8250-D6598A5E2D88}" type="slidenum">
              <a:rPr lang="en-US" smtClean="0"/>
              <a:t>11</a:t>
            </a:fld>
            <a:endParaRPr lang="en-US"/>
          </a:p>
        </p:txBody>
      </p:sp>
    </p:spTree>
    <p:extLst>
      <p:ext uri="{BB962C8B-B14F-4D97-AF65-F5344CB8AC3E}">
        <p14:creationId xmlns:p14="http://schemas.microsoft.com/office/powerpoint/2010/main" val="104109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https://docs.microsoft.com/en-us/azure/azure-monitor/learn/tutorial-app-dashboards#add-logs-analytics-query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9.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04A4-D262-4A5E-9F53-728912F36F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D4F5A3-2A2F-4EA0-BD03-2CEE8FA089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56E57A-AC04-4002-9DFF-968A95C46BFF}"/>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5" name="Footer Placeholder 4">
            <a:extLst>
              <a:ext uri="{FF2B5EF4-FFF2-40B4-BE49-F238E27FC236}">
                <a16:creationId xmlns:a16="http://schemas.microsoft.com/office/drawing/2014/main" id="{7DF6E661-7DBE-4A88-8431-3CAC1F5F5F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3BDD9-B606-4F46-A12F-03B83A0626F6}"/>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3714975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67F6B-B388-4260-9336-232008A9C7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F76E6B-0A8A-4440-BBA9-8086CB00E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2C9E2-A108-421A-B875-BCEF8F6A86B8}"/>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5" name="Footer Placeholder 4">
            <a:extLst>
              <a:ext uri="{FF2B5EF4-FFF2-40B4-BE49-F238E27FC236}">
                <a16:creationId xmlns:a16="http://schemas.microsoft.com/office/drawing/2014/main" id="{139FDAA5-09C2-4FC4-BDB0-0E4BCFE5A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6CAC9-9A95-4B47-BD66-3EA3F08253AE}"/>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3285135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C24970A-A23B-4498-8F5D-9346709385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4F9145A-5699-4DB5-9154-E411AADD87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B7F1CC-1CC2-4B88-B875-45A3E9999213}"/>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5" name="Footer Placeholder 4">
            <a:extLst>
              <a:ext uri="{FF2B5EF4-FFF2-40B4-BE49-F238E27FC236}">
                <a16:creationId xmlns:a16="http://schemas.microsoft.com/office/drawing/2014/main" id="{EF6114AB-4195-40AE-BA5D-C374001D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A591A-E3EE-421F-9FDB-639075F2D2A3}"/>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2225041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4078436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42356778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35706447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474580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11627127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11569443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1795090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3983958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81D96-BC94-423A-A85C-1A518527D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DBA41C-4B2E-4846-8E90-84B252C1F7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65B0-BEC5-4B1F-92D4-1C9D55B92DC1}"/>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5" name="Footer Placeholder 4">
            <a:extLst>
              <a:ext uri="{FF2B5EF4-FFF2-40B4-BE49-F238E27FC236}">
                <a16:creationId xmlns:a16="http://schemas.microsoft.com/office/drawing/2014/main" id="{9B023236-BCFD-413F-92C1-AE02E577C2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9DEEB-80D0-4E7A-8DB7-244AD95F7B65}"/>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1950570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21392043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28805944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17-02-2020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‹nr.›</a:t>
            </a:fld>
            <a:endParaRPr lang="da-DK"/>
          </a:p>
        </p:txBody>
      </p:sp>
    </p:spTree>
    <p:extLst>
      <p:ext uri="{BB962C8B-B14F-4D97-AF65-F5344CB8AC3E}">
        <p14:creationId xmlns:p14="http://schemas.microsoft.com/office/powerpoint/2010/main" val="2614117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2680622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3563033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030918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498437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999540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a:t>Author name</a:t>
            </a:r>
          </a:p>
          <a:p>
            <a:pPr lvl="1"/>
            <a:r>
              <a:rPr lang="en-US"/>
              <a:t>Date</a:t>
            </a:r>
          </a:p>
        </p:txBody>
      </p:sp>
    </p:spTree>
    <p:extLst>
      <p:ext uri="{BB962C8B-B14F-4D97-AF65-F5344CB8AC3E}">
        <p14:creationId xmlns:p14="http://schemas.microsoft.com/office/powerpoint/2010/main" val="2849870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606814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86E45-F2A8-455D-9B4A-99AD26268F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9203CAC-B4DC-4C9F-A7AD-04A35D643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20288C-36A5-432B-834D-7E0CD74229BC}"/>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5" name="Footer Placeholder 4">
            <a:extLst>
              <a:ext uri="{FF2B5EF4-FFF2-40B4-BE49-F238E27FC236}">
                <a16:creationId xmlns:a16="http://schemas.microsoft.com/office/drawing/2014/main" id="{FE15967D-C331-43E9-B32D-D38EFAA06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7B5FE-717D-4CBC-AB16-FA18D85DA8B2}"/>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5906484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1173285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6"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080" indent="-336080">
              <a:lnSpc>
                <a:spcPts val="2353"/>
              </a:lnSpc>
              <a:buFont typeface="Arial" panose="020B0604020202020204" pitchFamily="34" charset="0"/>
              <a:buChar char="•"/>
              <a:defRPr spc="0"/>
            </a:lvl2pPr>
            <a:lvl3pPr marL="728174" indent="-280067">
              <a:buFont typeface="Arial" panose="020B0604020202020204" pitchFamily="34" charset="0"/>
              <a:buChar char="•"/>
              <a:defRPr baseline="0">
                <a:solidFill>
                  <a:schemeClr val="tx1"/>
                </a:solidFill>
                <a:latin typeface="+mn-lt"/>
              </a:defRPr>
            </a:lvl3pPr>
            <a:lvl4pPr marL="952227" indent="-280067">
              <a:buFont typeface="Arial" panose="020B0604020202020204" pitchFamily="34" charset="0"/>
              <a:buChar char="•"/>
              <a:defRPr sz="1567"/>
            </a:lvl4pPr>
            <a:lvl5pPr marL="896214"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372119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9"/>
            <a:ext cx="3618381" cy="2675220"/>
          </a:xfrm>
        </p:spPr>
        <p:txBody>
          <a:bodyPr lIns="0" tIns="0" rIns="0" bIns="0"/>
          <a:lstStyle>
            <a:lvl1pPr marL="0" indent="0">
              <a:lnSpc>
                <a:spcPts val="1765"/>
              </a:lnSpc>
              <a:spcBef>
                <a:spcPts val="0"/>
              </a:spcBef>
              <a:spcAft>
                <a:spcPts val="588"/>
              </a:spcAft>
              <a:buNone/>
              <a:defRPr sz="1371" b="0" spc="0" baseline="0">
                <a:solidFill>
                  <a:srgbClr val="008C7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chemeClr val="tx1"/>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a:p>
            <a:pPr marL="280067" marR="0" lvl="1" indent="-280067" algn="l" defTabSz="914192" rtl="0" eaLnBrk="1" fontAlgn="auto" latinLnBrk="0" hangingPunct="1">
              <a:lnSpc>
                <a:spcPts val="1765"/>
              </a:lnSpc>
              <a:spcBef>
                <a:spcPts val="1175"/>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067" marR="0" lvl="1" indent="-280067" algn="l" defTabSz="914192" rtl="0" eaLnBrk="1" fontAlgn="auto" latinLnBrk="0" hangingPunct="1">
              <a:lnSpc>
                <a:spcPts val="1765"/>
              </a:lnSpc>
              <a:spcBef>
                <a:spcPts val="1175"/>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557167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012345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00161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9"/>
            <a:ext cx="1693247" cy="2817053"/>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6"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43998170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080710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1283628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bg1"/>
                </a:solidFill>
              </a:defRPr>
            </a:lvl1pPr>
          </a:lstStyle>
          <a:p>
            <a:pPr marL="0" lvl="0">
              <a:lnSpc>
                <a:spcPts val="5489"/>
              </a:lnSpc>
            </a:pPr>
            <a:r>
              <a:rPr lang="en-US"/>
              <a:t>Section title</a:t>
            </a:r>
          </a:p>
        </p:txBody>
      </p:sp>
    </p:spTree>
    <p:extLst>
      <p:ext uri="{BB962C8B-B14F-4D97-AF65-F5344CB8AC3E}">
        <p14:creationId xmlns:p14="http://schemas.microsoft.com/office/powerpoint/2010/main" val="41988081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a:t>Section title</a:t>
            </a:r>
          </a:p>
        </p:txBody>
      </p:sp>
    </p:spTree>
    <p:extLst>
      <p:ext uri="{BB962C8B-B14F-4D97-AF65-F5344CB8AC3E}">
        <p14:creationId xmlns:p14="http://schemas.microsoft.com/office/powerpoint/2010/main" val="1469650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6C62-580C-4848-9A2E-FF7837CC72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C2AD21-DDF9-46DD-99F6-4C667A33B5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C8E56C-005B-4D2A-88F4-5F87857622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922DF0-19D1-4D96-8E11-60C650BCC09B}"/>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6" name="Footer Placeholder 5">
            <a:extLst>
              <a:ext uri="{FF2B5EF4-FFF2-40B4-BE49-F238E27FC236}">
                <a16:creationId xmlns:a16="http://schemas.microsoft.com/office/drawing/2014/main" id="{11732CD3-CD36-4F2A-A2BE-649480D525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B4084C-E1A7-411E-BD5D-1AFDA6661119}"/>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11445415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687753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4822951" cy="403137"/>
          </a:xfrm>
        </p:spPr>
        <p:txBody>
          <a:bodyPr wrap="square" lIns="0" tIns="0" rIns="0" bIns="0">
            <a:spAutoFit/>
          </a:bodyPr>
          <a:lstStyle>
            <a:lvl1pPr>
              <a:lnSpc>
                <a:spcPts val="3136"/>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3"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15832164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491358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p:spPr>
        <p:txBody>
          <a:bodyPr lIns="0" tIns="0" rIns="0" bIns="0"/>
          <a:lstStyle>
            <a:lvl1pPr marL="280067" indent="-280067">
              <a:lnSpc>
                <a:spcPts val="1765"/>
              </a:lnSpc>
              <a:spcBef>
                <a:spcPts val="0"/>
              </a:spcBef>
              <a:buFont typeface="Arial" panose="020B0604020202020204" pitchFamily="34" charset="0"/>
              <a:buChar char="•"/>
              <a:defRPr sz="1371"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8941135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7"/>
            <a:ext cx="1693247" cy="3034229"/>
          </a:xfr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03638862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7757291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5"/>
              </a:lnSpc>
              <a:spcBef>
                <a:spcPts val="882"/>
              </a:spcBef>
              <a:buFont typeface="Arial" panose="020B0604020202020204" pitchFamily="34" charset="0"/>
              <a:buNone/>
              <a:defRPr sz="980" b="0" i="0" spc="0">
                <a:solidFill>
                  <a:schemeClr val="tx1"/>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61812365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123031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11282432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4171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451-3EEC-439D-B217-2496A2B3BD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07DDBD-CA49-4E72-A049-F8C8E864D6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800D72-C274-4B3C-A101-82BEAA3D8E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3614A9-CE31-4978-AE56-C860B78742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E770ABA-565C-4F12-9DCE-1CC59BC9AB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E22BEE-5B0C-4B1C-BF2C-0209A5317B5D}"/>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8" name="Footer Placeholder 7">
            <a:extLst>
              <a:ext uri="{FF2B5EF4-FFF2-40B4-BE49-F238E27FC236}">
                <a16:creationId xmlns:a16="http://schemas.microsoft.com/office/drawing/2014/main" id="{FAD5CBC2-D993-4F8F-AF6B-B8C479EFE23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55423A-2A9C-4E1C-A870-FA69459B7EB9}"/>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749863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2F18-7BDE-4C89-9136-429B59138A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DA0577-D39A-4F9B-9D09-7ED0E844AF8F}"/>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4" name="Footer Placeholder 3">
            <a:extLst>
              <a:ext uri="{FF2B5EF4-FFF2-40B4-BE49-F238E27FC236}">
                <a16:creationId xmlns:a16="http://schemas.microsoft.com/office/drawing/2014/main" id="{AE5D0D36-1A96-4A2B-A4A4-7ABA028217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300AE7-895C-4954-AECF-549587DB46EB}"/>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1135290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7AF466-0EF2-413D-8972-586D911B400F}"/>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3" name="Footer Placeholder 2">
            <a:extLst>
              <a:ext uri="{FF2B5EF4-FFF2-40B4-BE49-F238E27FC236}">
                <a16:creationId xmlns:a16="http://schemas.microsoft.com/office/drawing/2014/main" id="{FB24C0B3-BE1E-4A3A-8D90-A576273BA01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C2B314-479E-4F6A-8CE2-ED156A8B4A4A}"/>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128681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4E0B-D37A-4F9E-A297-497FE8B8C3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76CEF6-2B68-4EF7-94B3-5D8C92E61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E6B631-DA19-45F0-BD86-6690C3ADE2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D34C52-B764-4252-B822-C0017F5CA032}"/>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6" name="Footer Placeholder 5">
            <a:extLst>
              <a:ext uri="{FF2B5EF4-FFF2-40B4-BE49-F238E27FC236}">
                <a16:creationId xmlns:a16="http://schemas.microsoft.com/office/drawing/2014/main" id="{B5ECC793-905A-4724-AA90-C13A8CEF87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1267E-C545-4742-AB4A-28DE26978CC6}"/>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1389095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298AB-F77C-442A-B037-D0CA16799E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A2532C-B9A5-4FE9-8305-E32C34A2E5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8E7150-355D-4F6F-B3F8-933210AAA5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3B98B-4707-48FA-AA1D-285773A6249D}"/>
              </a:ext>
            </a:extLst>
          </p:cNvPr>
          <p:cNvSpPr>
            <a:spLocks noGrp="1"/>
          </p:cNvSpPr>
          <p:nvPr>
            <p:ph type="dt" sz="half" idx="10"/>
          </p:nvPr>
        </p:nvSpPr>
        <p:spPr/>
        <p:txBody>
          <a:bodyPr/>
          <a:lstStyle/>
          <a:p>
            <a:fld id="{8E793E83-9135-47A5-8175-B028A7FA40BA}" type="datetimeFigureOut">
              <a:rPr lang="en-US" smtClean="0"/>
              <a:t>2/17/2020</a:t>
            </a:fld>
            <a:endParaRPr lang="en-US"/>
          </a:p>
        </p:txBody>
      </p:sp>
      <p:sp>
        <p:nvSpPr>
          <p:cNvPr id="6" name="Footer Placeholder 5">
            <a:extLst>
              <a:ext uri="{FF2B5EF4-FFF2-40B4-BE49-F238E27FC236}">
                <a16:creationId xmlns:a16="http://schemas.microsoft.com/office/drawing/2014/main" id="{FBE5F978-C646-4906-86C9-E091416325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818485-3CC8-49AF-9DCB-88A538E7453C}"/>
              </a:ext>
            </a:extLst>
          </p:cNvPr>
          <p:cNvSpPr>
            <a:spLocks noGrp="1"/>
          </p:cNvSpPr>
          <p:nvPr>
            <p:ph type="sldNum" sz="quarter" idx="12"/>
          </p:nvPr>
        </p:nvSpPr>
        <p:spPr/>
        <p:txBody>
          <a:bodyPr/>
          <a:lstStyle/>
          <a:p>
            <a:fld id="{E07D1E0A-B225-4D28-984B-C9ED488F183B}" type="slidenum">
              <a:rPr lang="en-US" smtClean="0"/>
              <a:t>‹nr.›</a:t>
            </a:fld>
            <a:endParaRPr lang="en-US"/>
          </a:p>
        </p:txBody>
      </p:sp>
    </p:spTree>
    <p:extLst>
      <p:ext uri="{BB962C8B-B14F-4D97-AF65-F5344CB8AC3E}">
        <p14:creationId xmlns:p14="http://schemas.microsoft.com/office/powerpoint/2010/main" val="2365010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image" Target="../media/image1.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D5BBB-31AB-4D27-AFF7-CFDA6FFE41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9F6AE1-8931-4541-8271-FCB4F7B7F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9B4AE2-B97D-49AC-A9BA-144CE945A5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793E83-9135-47A5-8175-B028A7FA40BA}" type="datetimeFigureOut">
              <a:rPr lang="en-US" smtClean="0"/>
              <a:t>2/17/2020</a:t>
            </a:fld>
            <a:endParaRPr lang="en-US"/>
          </a:p>
        </p:txBody>
      </p:sp>
      <p:sp>
        <p:nvSpPr>
          <p:cNvPr id="5" name="Footer Placeholder 4">
            <a:extLst>
              <a:ext uri="{FF2B5EF4-FFF2-40B4-BE49-F238E27FC236}">
                <a16:creationId xmlns:a16="http://schemas.microsoft.com/office/drawing/2014/main" id="{B57535E4-63C9-4A78-BAAB-7BFBA370C9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095143-F740-4F46-8D32-2210BCBBCB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7D1E0A-B225-4D28-984B-C9ED488F183B}" type="slidenum">
              <a:rPr lang="en-US" smtClean="0"/>
              <a:t>‹nr.›</a:t>
            </a:fld>
            <a:endParaRPr lang="en-US"/>
          </a:p>
        </p:txBody>
      </p:sp>
    </p:spTree>
    <p:extLst>
      <p:ext uri="{BB962C8B-B14F-4D97-AF65-F5344CB8AC3E}">
        <p14:creationId xmlns:p14="http://schemas.microsoft.com/office/powerpoint/2010/main" val="2294409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17-02-2020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‹nr.›</a:t>
            </a:fld>
            <a:endParaRPr lang="da-DK"/>
          </a:p>
        </p:txBody>
      </p:sp>
    </p:spTree>
    <p:extLst>
      <p:ext uri="{BB962C8B-B14F-4D97-AF65-F5344CB8AC3E}">
        <p14:creationId xmlns:p14="http://schemas.microsoft.com/office/powerpoint/2010/main" val="29802283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95055417"/>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transition>
    <p:fade/>
  </p:transition>
  <p:hf sldNum="0"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rest/api/application-insights/components/purge#examples" TargetMode="External"/><Relationship Id="rId2" Type="http://schemas.openxmlformats.org/officeDocument/2006/relationships/hyperlink" Target="https://docs.microsoft.com/en-us/azure/azure-monitor/app/pricing#change-the-data-retention-period"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nant-admin-center-telemetry#sending-telemetry-to-microsoft-azure-application-insights" TargetMode="External"/><Relationship Id="rId2" Type="http://schemas.openxmlformats.org/officeDocument/2006/relationships/hyperlink" Target="https://docs.microsoft.com/en-us/azure/azure-monitor/app/app-insights-overview"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234189080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Alert: Set </a:t>
            </a:r>
            <a:r>
              <a:rPr lang="en-US"/>
              <a:t>up log alerts in Azure Monitor based on Kusto query</a:t>
            </a:r>
            <a:endParaRPr lang="en-US" kern="120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a:bodyPr>
          <a:lstStyle/>
          <a:p>
            <a:r>
              <a:rPr lang="en-US" dirty="0"/>
              <a:t>What 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a:t>Many messages where endpoint contains “</a:t>
            </a:r>
            <a:r>
              <a:rPr lang="en-US" sz="2000" err="1"/>
              <a:t>powerbi</a:t>
            </a:r>
            <a:r>
              <a:rPr lang="en-US" sz="2000"/>
              <a:t>” =&gt; excessive </a:t>
            </a:r>
            <a:r>
              <a:rPr lang="en-US" sz="2000" err="1"/>
              <a:t>powerBI</a:t>
            </a:r>
            <a:r>
              <a:rPr lang="en-US" sz="2000"/>
              <a:t> reports</a:t>
            </a:r>
            <a:endParaRPr lang="da-DK"/>
          </a:p>
          <a:p>
            <a:r>
              <a:rPr lang="en-US" sz="2000"/>
              <a:t>If start message + long running  </a:t>
            </a:r>
            <a:r>
              <a:rPr lang="en-US" sz="2000" err="1"/>
              <a:t>sql</a:t>
            </a:r>
            <a:r>
              <a:rPr lang="en-US" sz="2000"/>
              <a:t> query + end message =&gt; maybe need to adjust/tune </a:t>
            </a:r>
            <a:r>
              <a:rPr lang="en-US" sz="2000" err="1"/>
              <a:t>codeunit</a:t>
            </a:r>
            <a:endParaRPr lang="en-US" sz="2000"/>
          </a:p>
          <a:p>
            <a:r>
              <a:rPr lang="en-US" sz="2000"/>
              <a:t>If many 429 (Too Many Requests) =&gt; adjust client consuming web service end point</a:t>
            </a:r>
            <a:endParaRPr lang="en-US" sz="2000">
              <a:cs typeface="Calibri"/>
            </a:endParaRPr>
          </a:p>
          <a:p>
            <a:r>
              <a:rPr lang="en-US" sz="2000"/>
              <a:t>If many 500 (Timeout) =&gt; Tune code unit/page</a:t>
            </a:r>
            <a:endParaRPr lang="en-US" sz="2000">
              <a:cs typeface="Calibri"/>
            </a:endParaRPr>
          </a:p>
          <a:p>
            <a:r>
              <a:rPr lang="en-US" sz="2000"/>
              <a:t>If many requests &lt;&gt; API type =&gt; uptake API pages to get better perf</a:t>
            </a:r>
            <a:endParaRPr lang="en-US" sz="2000">
              <a:cs typeface="Calibri"/>
            </a:endParaRPr>
          </a:p>
          <a:p>
            <a:r>
              <a:rPr lang="en-US" sz="2000">
                <a:ea typeface="+mn-lt"/>
                <a:cs typeface="+mn-lt"/>
              </a:rPr>
              <a:t>If start message but no end message =&gt; exception raised in </a:t>
            </a:r>
            <a:r>
              <a:rPr lang="en-US" sz="2000" err="1">
                <a:ea typeface="+mn-lt"/>
                <a:cs typeface="+mn-lt"/>
              </a:rPr>
              <a:t>codeunit</a:t>
            </a:r>
            <a:endParaRPr lang="en-US" sz="2000" err="1">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61000" b="-6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p:txBody>
          <a:bodyPr/>
          <a:lstStyle/>
          <a:p>
            <a:r>
              <a:rPr lang="en-US" dirty="0"/>
              <a:t>Available signal</a:t>
            </a:r>
          </a:p>
        </p:txBody>
      </p:sp>
      <p:sp>
        <p:nvSpPr>
          <p:cNvPr id="3" name="Content Placeholder 2">
            <a:extLst>
              <a:ext uri="{FF2B5EF4-FFF2-40B4-BE49-F238E27FC236}">
                <a16:creationId xmlns:a16="http://schemas.microsoft.com/office/drawing/2014/main" id="{645E833A-44EE-4644-A5E3-CDF0CBF7BC1E}"/>
              </a:ext>
            </a:extLst>
          </p:cNvPr>
          <p:cNvSpPr>
            <a:spLocks noGrp="1"/>
          </p:cNvSpPr>
          <p:nvPr>
            <p:ph idx="1"/>
          </p:nvPr>
        </p:nvSpPr>
        <p:spPr/>
        <p:txBody>
          <a:bodyPr>
            <a:normAutofit/>
          </a:bodyPr>
          <a:lstStyle/>
          <a:p>
            <a:pPr fontAlgn="ctr"/>
            <a:r>
              <a:rPr lang="da-DK" dirty="0"/>
              <a:t>2019w2 rc: Long Running SQL Queries</a:t>
            </a:r>
          </a:p>
          <a:p>
            <a:pPr fontAlgn="ctr"/>
            <a:r>
              <a:rPr lang="da-DK" dirty="0"/>
              <a:t>2019w2 CU3: Authorization</a:t>
            </a:r>
          </a:p>
          <a:p>
            <a:pPr fontAlgn="ctr"/>
            <a:r>
              <a:rPr lang="da-DK" dirty="0"/>
              <a:t>2020w1 rc: web service request performance</a:t>
            </a:r>
          </a:p>
          <a:p>
            <a:pPr fontAlgn="ctr"/>
            <a:r>
              <a:rPr lang="da-DK" dirty="0"/>
              <a:t>2020w1 rc: report performance</a:t>
            </a:r>
          </a:p>
        </p:txBody>
      </p:sp>
    </p:spTree>
    <p:extLst>
      <p:ext uri="{BB962C8B-B14F-4D97-AF65-F5344CB8AC3E}">
        <p14:creationId xmlns:p14="http://schemas.microsoft.com/office/powerpoint/2010/main" val="6707281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8D4AE427-9B50-4E6A-9898-8FDA6C9C1032}"/>
              </a:ext>
            </a:extLst>
          </p:cNvPr>
          <p:cNvSpPr>
            <a:spLocks noGrp="1"/>
          </p:cNvSpPr>
          <p:nvPr>
            <p:ph idx="1"/>
          </p:nvPr>
        </p:nvSpPr>
        <p:spPr/>
        <p:txBody>
          <a:bodyPr>
            <a:normAutofit fontScale="62500" lnSpcReduction="20000"/>
          </a:bodyPr>
          <a:lstStyle/>
          <a:p>
            <a:pPr marL="0" indent="0">
              <a:buNone/>
            </a:pPr>
            <a:r>
              <a:rPr lang="en-US" b="1" dirty="0"/>
              <a:t>What about GDPR?</a:t>
            </a:r>
          </a:p>
          <a:p>
            <a:pPr marL="0" indent="0">
              <a:buNone/>
            </a:pPr>
            <a:r>
              <a:rPr lang="en-US" dirty="0"/>
              <a:t>The BC service does not emit any End User Identifiable Information to AppInsights. So the telemetry is born compliant</a:t>
            </a:r>
          </a:p>
          <a:p>
            <a:pPr marL="0" indent="0">
              <a:buNone/>
            </a:pPr>
            <a:endParaRPr lang="en-US" b="1" dirty="0"/>
          </a:p>
          <a:p>
            <a:pPr marL="0" indent="0">
              <a:buNone/>
            </a:pPr>
            <a:r>
              <a:rPr lang="en-US" b="1" dirty="0"/>
              <a:t>What is the data retention policy in AppInsights?</a:t>
            </a:r>
            <a:endParaRPr lang="en-US" dirty="0"/>
          </a:p>
          <a:p>
            <a:pPr marL="0" indent="0">
              <a:buNone/>
            </a:pPr>
            <a:r>
              <a:rPr lang="en-US" dirty="0"/>
              <a:t>The default retention for Application Insights resources is 90 days. Different retention periods can be selected for each Application Insights resource. The full set of available retention periods is 30, 60, 90, 120, 180, 270, 365, 550 or 730 days. </a:t>
            </a:r>
          </a:p>
          <a:p>
            <a:pPr marL="0" indent="0">
              <a:buNone/>
            </a:pPr>
            <a:r>
              <a:rPr lang="en-US" i="1" dirty="0"/>
              <a:t>From &lt;</a:t>
            </a:r>
            <a:r>
              <a:rPr lang="en-US" i="1" dirty="0">
                <a:hlinkClick r:id="rId2"/>
              </a:rPr>
              <a:t>https://docs.microsoft.com/en-us/azure/azure-monitor/app/pricing#change-the-data-retention-period</a:t>
            </a:r>
            <a:r>
              <a:rPr lang="en-US" i="1" dirty="0"/>
              <a:t>&gt; </a:t>
            </a:r>
            <a:endParaRPr lang="en-US" dirty="0"/>
          </a:p>
          <a:p>
            <a:pPr marL="0" indent="0">
              <a:buNone/>
            </a:pPr>
            <a:r>
              <a:rPr lang="en-US" dirty="0"/>
              <a:t> </a:t>
            </a:r>
          </a:p>
          <a:p>
            <a:pPr marL="0" indent="0">
              <a:buNone/>
            </a:pPr>
            <a:r>
              <a:rPr lang="en-US" b="1" dirty="0"/>
              <a:t>How do I delete data from AppInsights?</a:t>
            </a:r>
            <a:endParaRPr lang="en-US" dirty="0"/>
          </a:p>
          <a:p>
            <a:pPr marL="0" indent="0">
              <a:buNone/>
            </a:pPr>
            <a:r>
              <a:rPr lang="en-US" dirty="0"/>
              <a:t>Purge data in an Application Insights component by a set of user-defined filters.</a:t>
            </a:r>
          </a:p>
          <a:p>
            <a:pPr marL="0" indent="0">
              <a:buNone/>
            </a:pPr>
            <a:r>
              <a:rPr lang="en-US" i="1" dirty="0"/>
              <a:t>From &lt;</a:t>
            </a:r>
            <a:r>
              <a:rPr lang="en-US" i="1" dirty="0">
                <a:hlinkClick r:id="rId3"/>
              </a:rPr>
              <a:t>https://docs.microsoft.com/en-us/rest/api/application-insights/components/purge#examples</a:t>
            </a:r>
            <a:r>
              <a:rPr lang="en-US" i="1" dirty="0"/>
              <a:t>&gt; </a:t>
            </a:r>
            <a:endParaRPr lang="en-US" dirty="0"/>
          </a:p>
        </p:txBody>
      </p:sp>
    </p:spTree>
    <p:extLst>
      <p:ext uri="{BB962C8B-B14F-4D97-AF65-F5344CB8AC3E}">
        <p14:creationId xmlns:p14="http://schemas.microsoft.com/office/powerpoint/2010/main" val="424452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Docs 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lstStyle/>
          <a:p>
            <a:r>
              <a:rPr lang="en-US" dirty="0"/>
              <a:t>About AppInsights</a:t>
            </a:r>
          </a:p>
          <a:p>
            <a:pPr lvl="1"/>
            <a:r>
              <a:rPr lang="en-US" dirty="0">
                <a:hlinkClick r:id="rId2"/>
              </a:rPr>
              <a:t>https://docs.microsoft.com/en-us/azure/azure-monitor/app/app-insights-overview</a:t>
            </a:r>
            <a:r>
              <a:rPr lang="en-US" dirty="0"/>
              <a:t> </a:t>
            </a:r>
          </a:p>
          <a:p>
            <a:r>
              <a:rPr lang="en-US" dirty="0"/>
              <a:t>Setup BC to emit telemetry to AppInsights</a:t>
            </a:r>
          </a:p>
          <a:p>
            <a:pPr lvl="1"/>
            <a:r>
              <a:rPr lang="en-US" dirty="0">
                <a:hlinkClick r:id="rId3"/>
              </a:rPr>
              <a:t>https://docs.microsoft.com/en-us/dynamics365/business-central/dev-itpro/administration/tenant-admin-center-telemetry#sending-telemetry-to-microsoft-azure-application-insights</a:t>
            </a:r>
            <a:endParaRPr lang="en-US" dirty="0"/>
          </a:p>
          <a:p>
            <a:r>
              <a:rPr lang="en-US" dirty="0"/>
              <a:t>Telemetry signal overview</a:t>
            </a:r>
          </a:p>
          <a:p>
            <a:pPr lvl="1"/>
            <a:r>
              <a:rPr lang="en-US" dirty="0"/>
              <a:t>TBA (</a:t>
            </a:r>
            <a:r>
              <a:rPr lang="en-US"/>
              <a:t>available in version 15.3)</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fontScale="90000"/>
          </a:bodyPr>
          <a:lstStyle/>
          <a:p>
            <a:r>
              <a:rPr lang="en-US" sz="4800" dirty="0">
                <a:solidFill>
                  <a:schemeClr val="tx1">
                    <a:lumMod val="85000"/>
                    <a:lumOff val="15000"/>
                  </a:schemeClr>
                </a:solidFill>
              </a:rPr>
              <a:t>Azure AppInsights for Business Central partners (end to end)</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D1EA-0247-419D-A335-65510A84F236}"/>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4500" kern="1200">
                <a:solidFill>
                  <a:schemeClr val="tx1"/>
                </a:solidFill>
                <a:latin typeface="+mj-lt"/>
                <a:ea typeface="+mj-ea"/>
                <a:cs typeface="+mj-cs"/>
              </a:rPr>
              <a:t>https://docs.microsoft.com/en-us/dynamics365/business-central/dev-itpro/administration/tenant-admin-center-telemetry#sending-telemetry-to-microsoft-azure-application-insights</a:t>
            </a:r>
          </a:p>
        </p:txBody>
      </p:sp>
    </p:spTree>
    <p:extLst>
      <p:ext uri="{BB962C8B-B14F-4D97-AF65-F5344CB8AC3E}">
        <p14:creationId xmlns:p14="http://schemas.microsoft.com/office/powerpoint/2010/main" val="2813913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692A20FB-A319-4652-8288-83E721608D4D}"/>
              </a:ext>
            </a:extLst>
          </p:cNvPr>
          <p:cNvSpPr>
            <a:spLocks noGrp="1"/>
          </p:cNvSpPr>
          <p:nvPr>
            <p:ph type="title"/>
          </p:nvPr>
        </p:nvSpPr>
        <p:spPr>
          <a:xfrm>
            <a:off x="456796" y="620827"/>
            <a:ext cx="6863879" cy="403079"/>
          </a:xfrm>
          <a:prstGeom prst="rect">
            <a:avLst/>
          </a:prstGeom>
        </p:spPr>
        <p:txBody>
          <a:bodyPr wrap="square" anchor="t">
            <a:normAutofit fontScale="90000"/>
          </a:bodyPr>
          <a:lstStyle/>
          <a:p>
            <a:r>
              <a:rPr lang="en-US" sz="2300" dirty="0"/>
              <a:t>Works also on-prem (was like this in 2019 release wave 2)</a:t>
            </a:r>
          </a:p>
        </p:txBody>
      </p:sp>
      <p:sp>
        <p:nvSpPr>
          <p:cNvPr id="37" name="Text Placeholder 4">
            <a:extLst>
              <a:ext uri="{FF2B5EF4-FFF2-40B4-BE49-F238E27FC236}">
                <a16:creationId xmlns:a16="http://schemas.microsoft.com/office/drawing/2014/main" id="{2763A355-1FBD-4B0E-9AFC-E35B8CE986A6}"/>
              </a:ext>
            </a:extLst>
          </p:cNvPr>
          <p:cNvSpPr>
            <a:spLocks noGrp="1"/>
          </p:cNvSpPr>
          <p:nvPr>
            <p:ph type="body" sz="quarter" idx="14"/>
          </p:nvPr>
        </p:nvSpPr>
        <p:spPr>
          <a:xfrm>
            <a:off x="456796" y="1922801"/>
            <a:ext cx="7075915" cy="287771"/>
          </a:xfrm>
        </p:spPr>
        <p:txBody>
          <a:bodyPr/>
          <a:lstStyle/>
          <a:p>
            <a:r>
              <a:rPr lang="en-US"/>
              <a:t>Use </a:t>
            </a:r>
            <a:r>
              <a:rPr lang="en-US" err="1"/>
              <a:t>Powershell</a:t>
            </a:r>
            <a:r>
              <a:rPr lang="en-US"/>
              <a:t> cmdlets to inject AppInsights key into the NST </a:t>
            </a:r>
          </a:p>
        </p:txBody>
      </p:sp>
      <p:sp>
        <p:nvSpPr>
          <p:cNvPr id="39" name="Footer Placeholder 5">
            <a:extLst>
              <a:ext uri="{FF2B5EF4-FFF2-40B4-BE49-F238E27FC236}">
                <a16:creationId xmlns:a16="http://schemas.microsoft.com/office/drawing/2014/main" id="{9DADB989-B562-4FDC-BDC1-4075D16F5C34}"/>
              </a:ext>
            </a:extLst>
          </p:cNvPr>
          <p:cNvSpPr>
            <a:spLocks noGrp="1"/>
          </p:cNvSpPr>
          <p:nvPr>
            <p:ph type="ftr" sz="quarter" idx="3"/>
          </p:nvPr>
        </p:nvSpPr>
        <p:spPr>
          <a:xfrm>
            <a:off x="362652" y="6449766"/>
            <a:ext cx="11585067" cy="118279"/>
          </a:xfrm>
        </p:spPr>
        <p:txBody>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686" b="0" i="0" u="none" strike="noStrike" kern="1200" cap="none" spc="0" normalizeH="0" baseline="0" noProof="0" dirty="0">
                <a:ln>
                  <a:noFill/>
                </a:ln>
                <a:solidFill>
                  <a:srgbClr val="FFFFFF">
                    <a:lumMod val="65000"/>
                  </a:srgbClr>
                </a:solidFill>
                <a:effectLst/>
                <a:uLnTx/>
                <a:uFillTx/>
                <a:latin typeface="Segoe UI"/>
                <a:ea typeface="+mn-ea"/>
                <a:cs typeface="+mn-cs"/>
              </a:rPr>
              <a:t>© Microsoft Corporation                                                                                  							</a:t>
            </a:r>
          </a:p>
        </p:txBody>
      </p:sp>
      <p:sp>
        <p:nvSpPr>
          <p:cNvPr id="7" name="Rectangle 6">
            <a:extLst>
              <a:ext uri="{FF2B5EF4-FFF2-40B4-BE49-F238E27FC236}">
                <a16:creationId xmlns:a16="http://schemas.microsoft.com/office/drawing/2014/main" id="{7A79A9F9-E39C-4FF3-A258-CFB2C5E8842A}"/>
              </a:ext>
            </a:extLst>
          </p:cNvPr>
          <p:cNvSpPr/>
          <p:nvPr/>
        </p:nvSpPr>
        <p:spPr>
          <a:xfrm>
            <a:off x="717451" y="3177610"/>
            <a:ext cx="10286747" cy="995697"/>
          </a:xfrm>
          <a:prstGeom prst="rect">
            <a:avLst/>
          </a:prstGeom>
          <a:solidFill>
            <a:schemeClr val="bg1">
              <a:lumMod val="85000"/>
            </a:schemeClr>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961" b="0"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Set-NAVServerConfiguration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961" b="1"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-KeyName ApplicationInsightsInstrumentationKey -KeyValue &lt;guid&gt;</a:t>
            </a:r>
            <a:r>
              <a:rPr kumimoji="0" lang="da-DK" sz="1961" b="0"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961" b="0"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-ApplyTo All -ServerInstance &lt;instance name&gt;</a:t>
            </a:r>
          </a:p>
        </p:txBody>
      </p:sp>
      <p:sp>
        <p:nvSpPr>
          <p:cNvPr id="8" name="Rectangle 7">
            <a:extLst>
              <a:ext uri="{FF2B5EF4-FFF2-40B4-BE49-F238E27FC236}">
                <a16:creationId xmlns:a16="http://schemas.microsoft.com/office/drawing/2014/main" id="{03A71BC6-CBAE-430E-9B8B-9C2534EE2085}"/>
              </a:ext>
            </a:extLst>
          </p:cNvPr>
          <p:cNvSpPr/>
          <p:nvPr/>
        </p:nvSpPr>
        <p:spPr>
          <a:xfrm>
            <a:off x="717451" y="4997744"/>
            <a:ext cx="10286747" cy="995697"/>
          </a:xfrm>
          <a:prstGeom prst="rect">
            <a:avLst/>
          </a:prstGeom>
          <a:solidFill>
            <a:schemeClr val="bg1">
              <a:lumMod val="85000"/>
            </a:schemeClr>
          </a:solid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961" b="0"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Mount-NAVTenant -AadTenantId &lt;aad guid&gt; -DatabaseName &lt;database name&gt; -Id &lt;tenant id&gt; -DisplayName &lt;tenant name&gt;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961" b="0"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	</a:t>
            </a:r>
            <a:r>
              <a:rPr kumimoji="0" lang="da-DK" sz="1961" b="1" i="0" u="none" strike="noStrike" kern="1200" cap="none" spc="0" normalizeH="0" baseline="0" noProof="0">
                <a:ln>
                  <a:noFill/>
                </a:ln>
                <a:solidFill>
                  <a:srgbClr val="3C3C41"/>
                </a:solidFill>
                <a:effectLst/>
                <a:uLnTx/>
                <a:uFillTx/>
                <a:latin typeface="Courier New" panose="02070309020205020404" pitchFamily="49" charset="0"/>
                <a:ea typeface="+mn-ea"/>
                <a:cs typeface="Courier New" panose="02070309020205020404" pitchFamily="49" charset="0"/>
              </a:rPr>
              <a:t>-ApplicationInsightsKey &lt;guid&gt;</a:t>
            </a:r>
          </a:p>
        </p:txBody>
      </p:sp>
      <p:sp>
        <p:nvSpPr>
          <p:cNvPr id="10" name="Text Placeholder 4">
            <a:extLst>
              <a:ext uri="{FF2B5EF4-FFF2-40B4-BE49-F238E27FC236}">
                <a16:creationId xmlns:a16="http://schemas.microsoft.com/office/drawing/2014/main" id="{85F3A055-D116-4E78-8D7E-113560373367}"/>
              </a:ext>
            </a:extLst>
          </p:cNvPr>
          <p:cNvSpPr txBox="1">
            <a:spLocks/>
          </p:cNvSpPr>
          <p:nvPr/>
        </p:nvSpPr>
        <p:spPr>
          <a:xfrm>
            <a:off x="450669" y="2756188"/>
            <a:ext cx="7075915" cy="283091"/>
          </a:xfrm>
          <a:prstGeom prst="rect">
            <a:avLst/>
          </a:prstGeom>
        </p:spPr>
        <p:txBody>
          <a:bodyPr vert="horz" wrap="square" lIns="0" tIns="0" rIns="0" bIns="0" rtlCol="0">
            <a:spAutoFit/>
          </a:bodyPr>
          <a:lstStyle>
            <a:lvl1pPr marL="0" marR="0" indent="0" algn="l" defTabSz="932563"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557"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112"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669"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224"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8272"/>
                </a:solidFill>
                <a:effectLst/>
                <a:uLnTx/>
                <a:uFillTx/>
                <a:latin typeface="Segoe UI Semibold"/>
                <a:ea typeface="+mn-ea"/>
                <a:cs typeface="+mn-cs"/>
              </a:rPr>
              <a:t>Single Tenant mode (CU1)</a:t>
            </a:r>
          </a:p>
        </p:txBody>
      </p:sp>
      <p:sp>
        <p:nvSpPr>
          <p:cNvPr id="11" name="Text Placeholder 4">
            <a:extLst>
              <a:ext uri="{FF2B5EF4-FFF2-40B4-BE49-F238E27FC236}">
                <a16:creationId xmlns:a16="http://schemas.microsoft.com/office/drawing/2014/main" id="{B353B25B-89D7-46A7-B72B-8398C2FFE2EC}"/>
              </a:ext>
            </a:extLst>
          </p:cNvPr>
          <p:cNvSpPr txBox="1">
            <a:spLocks/>
          </p:cNvSpPr>
          <p:nvPr/>
        </p:nvSpPr>
        <p:spPr>
          <a:xfrm>
            <a:off x="454835" y="4627767"/>
            <a:ext cx="7075915" cy="283091"/>
          </a:xfrm>
          <a:prstGeom prst="rect">
            <a:avLst/>
          </a:prstGeom>
        </p:spPr>
        <p:txBody>
          <a:bodyPr vert="horz" wrap="square" lIns="0" tIns="0" rIns="0" bIns="0" rtlCol="0">
            <a:spAutoFit/>
          </a:bodyPr>
          <a:lstStyle>
            <a:lvl1pPr marL="0" marR="0" indent="0" algn="l" defTabSz="932563"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557"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112"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669"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224"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ts val="2353"/>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8272"/>
                </a:solidFill>
                <a:effectLst/>
                <a:uLnTx/>
                <a:uFillTx/>
                <a:latin typeface="Segoe UI Semibold"/>
                <a:ea typeface="+mn-ea"/>
                <a:cs typeface="+mn-cs"/>
              </a:rPr>
              <a:t>Multi Tenant mode</a:t>
            </a:r>
          </a:p>
        </p:txBody>
      </p:sp>
    </p:spTree>
    <p:extLst>
      <p:ext uri="{BB962C8B-B14F-4D97-AF65-F5344CB8AC3E}">
        <p14:creationId xmlns:p14="http://schemas.microsoft.com/office/powerpoint/2010/main" val="14688416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a:bodyPr>
          <a:lstStyle/>
          <a:p>
            <a:pPr marL="0" indent="0">
              <a:buNone/>
            </a:pPr>
            <a:r>
              <a:rPr lang="en-US" sz="2200"/>
              <a:t>Imagine a partner managing 100 environments for 40 different customers.</a:t>
            </a:r>
          </a:p>
          <a:p>
            <a:endParaRPr lang="en-US" sz="2200"/>
          </a:p>
          <a:p>
            <a:pPr marL="0" indent="0">
              <a:buNone/>
            </a:pPr>
            <a:r>
              <a:rPr lang="en-US" sz="2200"/>
              <a:t>One AppInsights account can be used for many environments.</a:t>
            </a:r>
          </a:p>
          <a:p>
            <a:endParaRPr lang="en-US" sz="2200"/>
          </a:p>
          <a:p>
            <a:r>
              <a:rPr lang="en-US" sz="2200"/>
              <a:t>E.g. One AppInsights for prod, one for sandboxes</a:t>
            </a:r>
          </a:p>
          <a:p>
            <a:endParaRPr lang="en-US" sz="2200"/>
          </a:p>
          <a:p>
            <a:r>
              <a:rPr lang="en-US" sz="2200"/>
              <a:t>E.g.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987E27-72FE-41C6-BB68-CB5796FAD8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EC6EDC-0676-493D-862C-F58AB5ECCDA7}">
  <ds:schemaRefs>
    <ds:schemaRef ds:uri="http://purl.org/dc/terms/"/>
    <ds:schemaRef ds:uri="6e0e8e46-ce01-476d-9eb6-05a61b4e3ef2"/>
    <ds:schemaRef ds:uri="http://schemas.microsoft.com/office/2006/metadata/properties"/>
    <ds:schemaRef ds:uri="http://schemas.openxmlformats.org/package/2006/metadata/core-properties"/>
    <ds:schemaRef ds:uri="http://schemas.microsoft.com/office/2006/documentManagement/types"/>
    <ds:schemaRef ds:uri="http://schemas.microsoft.com/sharepoint/v3"/>
    <ds:schemaRef ds:uri="http://schemas.microsoft.com/office/infopath/2007/PartnerControls"/>
    <ds:schemaRef ds:uri="1216e3f2-e27b-470e-b5de-ab3ec6e52e47"/>
    <ds:schemaRef ds:uri="http://www.w3.org/XML/1998/namespace"/>
    <ds:schemaRef ds:uri="http://purl.org/dc/dcmitype/"/>
    <ds:schemaRef ds:uri="http://purl.org/dc/elements/1.1/"/>
  </ds:schemaRefs>
</ds:datastoreItem>
</file>

<file path=customXml/itemProps3.xml><?xml version="1.0" encoding="utf-8"?>
<ds:datastoreItem xmlns:ds="http://schemas.openxmlformats.org/officeDocument/2006/customXml" ds:itemID="{9F43C9B9-72D6-4076-A283-038961D3530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291</TotalTime>
  <Words>933</Words>
  <Application>Microsoft Office PowerPoint</Application>
  <PresentationFormat>Widescreen</PresentationFormat>
  <Paragraphs>125</Paragraphs>
  <Slides>21</Slides>
  <Notes>15</Notes>
  <HiddenSlides>1</HiddenSlides>
  <MMClips>0</MMClips>
  <ScaleCrop>false</ScaleCrop>
  <HeadingPairs>
    <vt:vector size="6" baseType="variant">
      <vt:variant>
        <vt:lpstr>Benyttede skrifttyper</vt:lpstr>
      </vt:variant>
      <vt:variant>
        <vt:i4>11</vt:i4>
      </vt:variant>
      <vt:variant>
        <vt:lpstr>Tema</vt:lpstr>
      </vt:variant>
      <vt:variant>
        <vt:i4>3</vt:i4>
      </vt:variant>
      <vt:variant>
        <vt:lpstr>Slidetitler</vt:lpstr>
      </vt:variant>
      <vt:variant>
        <vt:i4>21</vt:i4>
      </vt:variant>
    </vt:vector>
  </HeadingPairs>
  <TitlesOfParts>
    <vt:vector size="35"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2_Dynamics 365</vt:lpstr>
      <vt:lpstr>In this presentation, you will learn about…</vt:lpstr>
      <vt:lpstr>What is Azure Monitor (AppInsights)?</vt:lpstr>
      <vt:lpstr>Azure AppInsights for Business Central partners (end to end)</vt:lpstr>
      <vt:lpstr>https://docs.microsoft.com/en-us/dynamics365/business-central/dev-itpro/administration/tenant-admin-center-telemetry#sending-telemetry-to-microsoft-azure-application-insights</vt:lpstr>
      <vt:lpstr>PowerPoint-præsentation</vt:lpstr>
      <vt:lpstr>PowerPoint-præsentation</vt:lpstr>
      <vt:lpstr>PowerPoint-præsentation</vt:lpstr>
      <vt:lpstr>Works also on-prem (was like this in 2019 release wave 2)</vt:lpstr>
      <vt:lpstr>Setup scenarios for partners</vt:lpstr>
      <vt:lpstr>Characteristics of partner telemetry</vt:lpstr>
      <vt:lpstr>Landing page in docs</vt:lpstr>
      <vt:lpstr>How to visualize data from AppInsights</vt:lpstr>
      <vt:lpstr>Alert: Set up log alerts in Azure Monitor based on Kusto query</vt:lpstr>
      <vt:lpstr>Example: Trouble Shooting Guide (TSG) on login failures (in docs)</vt:lpstr>
      <vt:lpstr>What can you infer from web service signal?</vt:lpstr>
      <vt:lpstr>New skills needed for partners</vt:lpstr>
      <vt:lpstr>Kusto Query Language (KQL) </vt:lpstr>
      <vt:lpstr>PowerPoint-præsentation</vt:lpstr>
      <vt:lpstr>Available signal</vt:lpstr>
      <vt:lpstr>FAQ</vt:lpstr>
      <vt:lpstr>Docs 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this presentation, you will learn about…</dc:title>
  <dc:creator>Kennie Pontoppidan</dc:creator>
  <cp:lastModifiedBy>Freddy Kristiansen</cp:lastModifiedBy>
  <cp:revision>2</cp:revision>
  <dcterms:created xsi:type="dcterms:W3CDTF">2020-02-17T14:31:42Z</dcterms:created>
  <dcterms:modified xsi:type="dcterms:W3CDTF">2020-02-17T22:14:42Z</dcterms:modified>
</cp:coreProperties>
</file>